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21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9" r:id="rId12"/>
    <p:sldId id="270" r:id="rId13"/>
  </p:sldIdLst>
  <p:sldSz cx="10693400" cy="756285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24" autoAdjust="0"/>
  </p:normalViewPr>
  <p:slideViewPr>
    <p:cSldViewPr snapToGrid="0">
      <p:cViewPr>
        <p:scale>
          <a:sx n="108" d="100"/>
          <a:sy n="108" d="100"/>
        </p:scale>
        <p:origin x="-1146" y="54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4D3937-A70B-4ED0-87FE-A03C27DC3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7717"/>
            <a:ext cx="8020050" cy="2632992"/>
          </a:xfrm>
        </p:spPr>
        <p:txBody>
          <a:bodyPr anchor="b"/>
          <a:lstStyle>
            <a:lvl1pPr algn="ctr">
              <a:defRPr sz="526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710C3F4-7E46-4220-B4FA-2F86DD17D8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2247"/>
            <a:ext cx="8020050" cy="1825938"/>
          </a:xfrm>
        </p:spPr>
        <p:txBody>
          <a:bodyPr/>
          <a:lstStyle>
            <a:lvl1pPr marL="0" indent="0" algn="ctr">
              <a:buNone/>
              <a:defRPr sz="2105"/>
            </a:lvl1pPr>
            <a:lvl2pPr marL="401010" indent="0" algn="ctr">
              <a:buNone/>
              <a:defRPr sz="1754"/>
            </a:lvl2pPr>
            <a:lvl3pPr marL="802020" indent="0" algn="ctr">
              <a:buNone/>
              <a:defRPr sz="1579"/>
            </a:lvl3pPr>
            <a:lvl4pPr marL="1203030" indent="0" algn="ctr">
              <a:buNone/>
              <a:defRPr sz="1403"/>
            </a:lvl4pPr>
            <a:lvl5pPr marL="1604040" indent="0" algn="ctr">
              <a:buNone/>
              <a:defRPr sz="1403"/>
            </a:lvl5pPr>
            <a:lvl6pPr marL="2005051" indent="0" algn="ctr">
              <a:buNone/>
              <a:defRPr sz="1403"/>
            </a:lvl6pPr>
            <a:lvl7pPr marL="2406061" indent="0" algn="ctr">
              <a:buNone/>
              <a:defRPr sz="1403"/>
            </a:lvl7pPr>
            <a:lvl8pPr marL="2807071" indent="0" algn="ctr">
              <a:buNone/>
              <a:defRPr sz="1403"/>
            </a:lvl8pPr>
            <a:lvl9pPr marL="3208081" indent="0" algn="ctr">
              <a:buNone/>
              <a:defRPr sz="1403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2FC9F7-2DFB-480E-B783-67F2EF6BB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1D51B6-FF5F-491D-AD90-427678FB7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17C874-3EBC-4CFF-9DB3-5E4A76ABD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872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EC7DF4-9CAF-429E-B518-A59868F03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C8878DE-D3AB-4502-95C4-8F8BE210D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6812598-4648-49FE-AE58-E883906D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1719B93-F87E-4A49-879C-021DD2128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D6F87D-593B-4B49-B0EC-AEC1341D2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48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8F68241-ED95-4B05-B0BC-F93A933937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2465" y="402652"/>
            <a:ext cx="2305764" cy="640916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B89BB26-F3CD-4E70-9049-0420EC0A9B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171" y="402652"/>
            <a:ext cx="6783626" cy="640916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0EFB378-C131-486A-8B37-C698CE6CC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A9A4D42-5F84-4FDB-809B-267BD47BE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7EA174-7A63-4432-907C-3EF622C06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636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11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5C3232-5BBB-4D86-9729-839754BBA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1D12A14-B703-47C2-8C07-74DB9CD47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CE7D9FA-A150-44F2-A172-952B4C171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EED36BD-ACD1-4609-84D7-E206BDEF0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D0CFF8-5D7B-41EB-81A5-31F5FAB7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179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56D2B8-94A7-4B32-ADCF-DD90AEB1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02" y="1885462"/>
            <a:ext cx="9223058" cy="3145935"/>
          </a:xfrm>
        </p:spPr>
        <p:txBody>
          <a:bodyPr anchor="b"/>
          <a:lstStyle>
            <a:lvl1pPr>
              <a:defRPr sz="526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6BE6EC3-A25D-40B7-AC42-6FC57A1C7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602" y="5061158"/>
            <a:ext cx="9223058" cy="1654373"/>
          </a:xfrm>
        </p:spPr>
        <p:txBody>
          <a:bodyPr/>
          <a:lstStyle>
            <a:lvl1pPr marL="0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1pPr>
            <a:lvl2pPr marL="401010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02020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3pPr>
            <a:lvl4pPr marL="1203030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4pPr>
            <a:lvl5pPr marL="1604040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5pPr>
            <a:lvl6pPr marL="2005051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6pPr>
            <a:lvl7pPr marL="2406061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7pPr>
            <a:lvl8pPr marL="2807071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8pPr>
            <a:lvl9pPr marL="3208081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D6DEE1-822E-4816-BEA1-7FEBF7524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7476D7-C4A9-4D4C-B2D2-8761A4B21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12919BE-FC9A-47E2-B103-2D811FB7E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06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41EA94-C0B2-4E0C-8B8B-7DBE6B96E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0B39FF3-F992-48B7-9A4E-C6B231755B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171" y="2013259"/>
            <a:ext cx="4544695" cy="4798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676BC40-5104-4E6E-8A2B-B7BF04F70B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3534" y="2013259"/>
            <a:ext cx="4544695" cy="4798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621C9DB-8344-45F5-BD09-FFB75604A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F2DE266-7A71-42E3-8E50-227538DCD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A8FC5E8-64E2-4ABE-913A-5C71809BD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730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F429B9-3D8B-490A-9840-D8BA88805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402652"/>
            <a:ext cx="9223058" cy="146180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D4291C-25CC-45D6-9103-53A3C6B4F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565" y="1853949"/>
            <a:ext cx="4523809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B2BE9A-13BB-4953-BD72-B872724A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565" y="2762541"/>
            <a:ext cx="4523809" cy="4063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B9330D5-64DE-4319-BF72-BB394D20B8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088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1958288-C46D-4005-A88B-C08B5F9D9F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088" cy="4063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41ED9D7-99FF-4445-ADCA-243B54090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FBE347B-85AD-4D92-A2AD-7C824B8E6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E46D05A-6823-48E1-9136-CE1652327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9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8D3C7D-A418-4240-8686-D25F5123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233CD80-1C73-4479-BF28-7FD73D780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A4B2B2B-784E-43EA-A0AA-F5D04D54F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08CA6EA-91B0-4070-A7EE-4135F8A65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1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CA2F47F-1C10-4170-8C7B-A7897D6D6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E1F937E-8650-4CBF-91A6-CE76F41D9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900CAC0-491A-4D1A-A0CF-89C10C1A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29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7AC5D2-D421-46A8-9062-94CB30279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349318-D83C-486A-B8D1-1A6C1A75B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546ED8F-4C59-4CB4-9ECA-C138D3D37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956F2E-7883-4D41-BA46-DE91BCDE2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1C716C9-B9CE-437A-A911-872550D9E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B9ADF2A-B689-4670-8950-752B8E04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58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1A0B7E-9CCA-4738-A60C-A7DA77C6E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5F03C2B-A955-4379-9791-B1E3B4E9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2333C9A-76D2-45DA-9D9E-0CABB07E5C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2D590CF-00CE-403C-BDB7-E4E58F05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F364DB-1CC4-467F-9FFB-4413FB452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1BA3D89-C37F-49B5-83C2-A615E0387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957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6000">
              <a:srgbClr val="FFFF00"/>
            </a:gs>
            <a:gs pos="79000">
              <a:srgbClr val="FFFF00"/>
            </a:gs>
            <a:gs pos="29000">
              <a:schemeClr val="accent5">
                <a:lumMod val="75000"/>
              </a:schemeClr>
            </a:gs>
            <a:gs pos="0">
              <a:schemeClr val="accent2">
                <a:lumMod val="45000"/>
                <a:lumOff val="55000"/>
              </a:schemeClr>
            </a:gs>
            <a:gs pos="86000">
              <a:srgbClr val="FFFF00"/>
            </a:gs>
            <a:gs pos="0">
              <a:srgbClr val="00B0F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805FE1-E32E-412D-8817-9D28C25C6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652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AA2412A-7753-428F-AC3E-BC3172D22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8843BD-8526-4CB8-9BBA-200E83FF1D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FFFB4-400D-1240-AB24-6F86C96D4DFB}" type="datetimeFigureOut">
              <a:rPr lang="en-US" smtClean="0"/>
              <a:t>1/21/2025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909362-3438-4D7C-81A9-7FC8CF264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9642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98EC0F4-71C2-43A2-AF47-E9E81F1C5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35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</p:sldLayoutIdLst>
  <p:txStyles>
    <p:titleStyle>
      <a:lvl1pPr algn="l" defTabSz="802020" rtl="0" eaLnBrk="1" latinLnBrk="0" hangingPunct="1">
        <a:lnSpc>
          <a:spcPct val="90000"/>
        </a:lnSpc>
        <a:spcBef>
          <a:spcPct val="0"/>
        </a:spcBef>
        <a:buNone/>
        <a:defRPr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505" indent="-200505" algn="l" defTabSz="802020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51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52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53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54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55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56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57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58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341119" y="896110"/>
            <a:ext cx="8904093" cy="504257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2520"/>
              </a:spcAft>
            </a:pPr>
            <a:r>
              <a:rPr lang="uk" sz="6000" b="1" spc="-50" dirty="0">
                <a:latin typeface="Times New Roman"/>
              </a:rPr>
              <a:t>Реалізація</a:t>
            </a:r>
          </a:p>
          <a:p>
            <a:pPr indent="0" algn="ctr">
              <a:spcAft>
                <a:spcPts val="2520"/>
              </a:spcAft>
            </a:pPr>
            <a:r>
              <a:rPr lang="uk" sz="6000" b="1" spc="-50" dirty="0">
                <a:latin typeface="Times New Roman"/>
              </a:rPr>
              <a:t>ветеранської політики</a:t>
            </a:r>
          </a:p>
          <a:p>
            <a:pPr indent="0" algn="ctr">
              <a:lnSpc>
                <a:spcPts val="6360"/>
              </a:lnSpc>
            </a:pPr>
            <a:r>
              <a:rPr lang="uk" sz="6000" b="1" spc="-50" dirty="0">
                <a:latin typeface="Times New Roman"/>
              </a:rPr>
              <a:t>у Верхньодніпровській міській територіальній громаді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" y="359664"/>
            <a:ext cx="9211056" cy="61264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" y="359664"/>
            <a:ext cx="9531096" cy="619963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96" y="359664"/>
            <a:ext cx="9003792" cy="381304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524256" y="252749"/>
            <a:ext cx="9640824" cy="19263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800100" algn="just">
              <a:lnSpc>
                <a:spcPts val="3168"/>
              </a:lnSpc>
            </a:pPr>
            <a:r>
              <a:rPr lang="uk" sz="2400" b="1" dirty="0" smtClean="0">
                <a:latin typeface="Times New Roman"/>
              </a:rPr>
              <a:t>Проводились засідання </a:t>
            </a:r>
            <a:r>
              <a:rPr lang="uk" sz="2400" b="1" dirty="0">
                <a:latin typeface="Times New Roman"/>
              </a:rPr>
              <a:t>Круглого столу з питань ветеранської політики за участю установ та організацій, які надають послуги ветеранам та членам їх </a:t>
            </a:r>
            <a:r>
              <a:rPr lang="uk" sz="2400" b="1" dirty="0" smtClean="0">
                <a:latin typeface="Times New Roman"/>
              </a:rPr>
              <a:t>сімей</a:t>
            </a:r>
            <a:r>
              <a:rPr lang="uk" sz="2400" b="1" dirty="0" smtClean="0">
                <a:latin typeface="Times New Roman"/>
              </a:rPr>
              <a:t>. Проведена презентація обласного проекту для ветеранів ТИТАНИ </a:t>
            </a:r>
            <a:r>
              <a:rPr lang="en-US" sz="2400" b="1" dirty="0" smtClean="0">
                <a:latin typeface="Times New Roman"/>
              </a:rPr>
              <a:t>UA</a:t>
            </a:r>
            <a:r>
              <a:rPr lang="uk-UA" sz="2400" b="1" dirty="0" smtClean="0">
                <a:latin typeface="Times New Roman"/>
              </a:rPr>
              <a:t>.</a:t>
            </a:r>
            <a:r>
              <a:rPr lang="uk" sz="2400" b="1" dirty="0" smtClean="0">
                <a:latin typeface="Times New Roman"/>
              </a:rPr>
              <a:t> </a:t>
            </a:r>
            <a:endParaRPr lang="uk" sz="2400" b="1" dirty="0">
              <a:latin typeface="Times New Roman"/>
            </a:endParaRPr>
          </a:p>
        </p:txBody>
      </p:sp>
      <p:pic>
        <p:nvPicPr>
          <p:cNvPr id="4" name="Рисунок 3" descr="D:\ТИТАНИ UA\зображення_viber_2024-04-24_16-21-45-085.jpg">
            <a:extLst>
              <a:ext uri="{FF2B5EF4-FFF2-40B4-BE49-F238E27FC236}">
                <a16:creationId xmlns:a16="http://schemas.microsoft.com/office/drawing/2014/main" xmlns="" id="{3B370EC6-52A4-48BA-A983-47FC9297C00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5" y="1887837"/>
            <a:ext cx="4501661" cy="2640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ТИТАНИ UA\зображення_viber_2024-04-24_16-21-44-957.jpg">
            <a:extLst>
              <a:ext uri="{FF2B5EF4-FFF2-40B4-BE49-F238E27FC236}">
                <a16:creationId xmlns:a16="http://schemas.microsoft.com/office/drawing/2014/main" xmlns="" id="{27C1AA2C-0A33-4E8C-B621-C2E0290848E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075" y="1879043"/>
            <a:ext cx="4310350" cy="2648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4" y="4631084"/>
            <a:ext cx="4501661" cy="279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075" y="4594092"/>
            <a:ext cx="4310350" cy="287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03385" y="432816"/>
            <a:ext cx="9574823" cy="648004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79400" indent="736600">
              <a:lnSpc>
                <a:spcPts val="3216"/>
              </a:lnSpc>
            </a:pPr>
            <a:r>
              <a:rPr lang="en-US" sz="2600" b="1" dirty="0">
                <a:latin typeface="Times New Roman"/>
              </a:rPr>
              <a:t>18.04.2024 </a:t>
            </a:r>
            <a:r>
              <a:rPr lang="uk" sz="2600" b="1" dirty="0">
                <a:latin typeface="Times New Roman"/>
              </a:rPr>
              <a:t>року затверджено «Комплексну програму соціального захисту та підтримки ветеранів війни, членів їх</a:t>
            </a:r>
          </a:p>
          <a:p>
            <a:pPr indent="0" algn="ctr">
              <a:lnSpc>
                <a:spcPts val="3216"/>
              </a:lnSpc>
              <a:spcAft>
                <a:spcPts val="210"/>
              </a:spcAft>
            </a:pPr>
            <a:r>
              <a:rPr lang="uk" sz="2600" b="1" dirty="0">
                <a:latin typeface="Times New Roman"/>
              </a:rPr>
              <a:t>сімей та членів сімей загиблих (померлих) Захисників і Захисниць України у Верхньодніпровській міській територіальній громаді на 2024-2026 роки»</a:t>
            </a:r>
          </a:p>
          <a:p>
            <a:pPr indent="546100" algn="just">
              <a:spcAft>
                <a:spcPts val="1260"/>
              </a:spcAft>
            </a:pPr>
            <a:endParaRPr lang="uk" sz="2400" b="1" dirty="0" smtClean="0">
              <a:latin typeface="Times New Roman"/>
            </a:endParaRPr>
          </a:p>
          <a:p>
            <a:pPr indent="546100" algn="just">
              <a:spcAft>
                <a:spcPts val="1260"/>
              </a:spcAft>
            </a:pPr>
            <a:r>
              <a:rPr lang="uk" sz="2200" b="1" dirty="0" smtClean="0">
                <a:latin typeface="Times New Roman"/>
              </a:rPr>
              <a:t>Надано </a:t>
            </a:r>
            <a:r>
              <a:rPr lang="uk" sz="2200" b="1" dirty="0">
                <a:latin typeface="Times New Roman"/>
              </a:rPr>
              <a:t>грошової допомоги у 2024 році:</a:t>
            </a:r>
          </a:p>
          <a:p>
            <a:pPr indent="546100" algn="just">
              <a:lnSpc>
                <a:spcPts val="3216"/>
              </a:lnSpc>
              <a:spcAft>
                <a:spcPts val="210"/>
              </a:spcAft>
            </a:pPr>
            <a:r>
              <a:rPr lang="uk" sz="2200" b="1" dirty="0" smtClean="0">
                <a:latin typeface="Times New Roman"/>
              </a:rPr>
              <a:t>- пораненим </a:t>
            </a:r>
            <a:r>
              <a:rPr lang="uk" sz="2200" b="1" dirty="0">
                <a:latin typeface="Times New Roman"/>
              </a:rPr>
              <a:t>- в розмірі </a:t>
            </a:r>
            <a:r>
              <a:rPr lang="uk" sz="2200" b="1" dirty="0" smtClean="0">
                <a:latin typeface="Times New Roman"/>
              </a:rPr>
              <a:t>до 20,0 </a:t>
            </a:r>
            <a:r>
              <a:rPr lang="uk" sz="2200" b="1" dirty="0">
                <a:latin typeface="Times New Roman"/>
              </a:rPr>
              <a:t>тис.грн. </a:t>
            </a:r>
            <a:r>
              <a:rPr lang="uk" sz="2200" b="1" dirty="0" smtClean="0">
                <a:latin typeface="Times New Roman"/>
              </a:rPr>
              <a:t>85 </a:t>
            </a:r>
            <a:r>
              <a:rPr lang="uk" sz="2200" b="1" dirty="0">
                <a:latin typeface="Times New Roman"/>
              </a:rPr>
              <a:t>чол. </a:t>
            </a:r>
            <a:r>
              <a:rPr lang="uk" sz="2200" b="1" dirty="0" smtClean="0">
                <a:latin typeface="Times New Roman"/>
              </a:rPr>
              <a:t>на </a:t>
            </a:r>
            <a:r>
              <a:rPr lang="uk" sz="2200" b="1" dirty="0">
                <a:latin typeface="Times New Roman"/>
              </a:rPr>
              <a:t>суму </a:t>
            </a:r>
            <a:r>
              <a:rPr lang="uk" sz="2200" b="1" dirty="0" smtClean="0">
                <a:latin typeface="Times New Roman"/>
              </a:rPr>
              <a:t>977,0 </a:t>
            </a:r>
            <a:r>
              <a:rPr lang="uk" sz="2200" b="1" dirty="0">
                <a:latin typeface="Times New Roman"/>
              </a:rPr>
              <a:t>тис.грн</a:t>
            </a:r>
            <a:r>
              <a:rPr lang="uk" sz="2200" b="1" dirty="0" smtClean="0">
                <a:latin typeface="Times New Roman"/>
              </a:rPr>
              <a:t>.;</a:t>
            </a:r>
            <a:endParaRPr lang="uk" sz="2200" b="1" dirty="0">
              <a:latin typeface="Times New Roman"/>
            </a:endParaRPr>
          </a:p>
          <a:p>
            <a:pPr indent="546100" algn="just">
              <a:lnSpc>
                <a:spcPts val="3168"/>
              </a:lnSpc>
              <a:spcAft>
                <a:spcPts val="210"/>
              </a:spcAft>
            </a:pPr>
            <a:r>
              <a:rPr lang="uk" sz="2200" b="1" dirty="0" smtClean="0">
                <a:latin typeface="Times New Roman"/>
              </a:rPr>
              <a:t>- на </a:t>
            </a:r>
            <a:r>
              <a:rPr lang="uk" sz="2200" b="1" dirty="0">
                <a:latin typeface="Times New Roman"/>
              </a:rPr>
              <a:t>лікування </a:t>
            </a:r>
            <a:r>
              <a:rPr lang="uk" sz="2200" b="1" dirty="0" smtClean="0">
                <a:latin typeface="Times New Roman"/>
              </a:rPr>
              <a:t>26 військовослужбовцям на </a:t>
            </a:r>
            <a:r>
              <a:rPr lang="uk" sz="2200" b="1" dirty="0">
                <a:latin typeface="Times New Roman"/>
              </a:rPr>
              <a:t>суму </a:t>
            </a:r>
            <a:r>
              <a:rPr lang="uk" sz="2200" b="1" dirty="0" smtClean="0">
                <a:latin typeface="Times New Roman"/>
              </a:rPr>
              <a:t>175,0 </a:t>
            </a:r>
            <a:r>
              <a:rPr lang="uk" sz="2200" b="1" dirty="0">
                <a:latin typeface="Times New Roman"/>
              </a:rPr>
              <a:t>тис.грн</a:t>
            </a:r>
            <a:r>
              <a:rPr lang="uk" sz="2200" b="1" dirty="0" smtClean="0">
                <a:latin typeface="Times New Roman"/>
              </a:rPr>
              <a:t>.;</a:t>
            </a:r>
            <a:endParaRPr lang="uk" sz="2200" b="1" dirty="0">
              <a:latin typeface="Times New Roman"/>
            </a:endParaRPr>
          </a:p>
          <a:p>
            <a:pPr indent="546100" algn="just">
              <a:lnSpc>
                <a:spcPts val="3240"/>
              </a:lnSpc>
              <a:spcAft>
                <a:spcPts val="210"/>
              </a:spcAft>
            </a:pPr>
            <a:r>
              <a:rPr lang="uk" sz="2200" b="1" dirty="0" smtClean="0">
                <a:latin typeface="Times New Roman"/>
              </a:rPr>
              <a:t>- на </a:t>
            </a:r>
            <a:r>
              <a:rPr lang="uk" sz="2200" b="1" dirty="0">
                <a:latin typeface="Times New Roman"/>
              </a:rPr>
              <a:t>поховання військовослужбовців - в розмірі </a:t>
            </a:r>
            <a:r>
              <a:rPr lang="uk" sz="2200" b="1" dirty="0" smtClean="0">
                <a:latin typeface="Times New Roman"/>
              </a:rPr>
              <a:t>20,0 </a:t>
            </a:r>
            <a:r>
              <a:rPr lang="uk" sz="2200" b="1" dirty="0">
                <a:latin typeface="Times New Roman"/>
              </a:rPr>
              <a:t>тис.грн. </a:t>
            </a:r>
            <a:r>
              <a:rPr lang="uk" sz="2200" b="1" dirty="0" smtClean="0">
                <a:latin typeface="Times New Roman"/>
              </a:rPr>
              <a:t>                 19 </a:t>
            </a:r>
            <a:r>
              <a:rPr lang="uk" sz="2200" b="1" dirty="0">
                <a:latin typeface="Times New Roman"/>
              </a:rPr>
              <a:t>родинам на суму </a:t>
            </a:r>
            <a:r>
              <a:rPr lang="uk" sz="2200" b="1" dirty="0" smtClean="0">
                <a:latin typeface="Times New Roman"/>
              </a:rPr>
              <a:t>380,0 </a:t>
            </a:r>
            <a:r>
              <a:rPr lang="uk" sz="2200" b="1" dirty="0">
                <a:latin typeface="Times New Roman"/>
              </a:rPr>
              <a:t>тис.грн</a:t>
            </a:r>
            <a:r>
              <a:rPr lang="uk" sz="2200" b="1" dirty="0" smtClean="0">
                <a:latin typeface="Times New Roman"/>
              </a:rPr>
              <a:t>.;</a:t>
            </a:r>
            <a:endParaRPr lang="uk" sz="2200" b="1" dirty="0">
              <a:latin typeface="Times New Roman"/>
            </a:endParaRPr>
          </a:p>
          <a:p>
            <a:pPr indent="546100" algn="just">
              <a:lnSpc>
                <a:spcPts val="3216"/>
              </a:lnSpc>
            </a:pPr>
            <a:r>
              <a:rPr lang="uk" sz="2200" b="1" dirty="0" smtClean="0">
                <a:latin typeface="Times New Roman"/>
              </a:rPr>
              <a:t>- на </a:t>
            </a:r>
            <a:r>
              <a:rPr lang="uk" sz="2200" b="1" dirty="0">
                <a:latin typeface="Times New Roman"/>
              </a:rPr>
              <a:t>встановлення пам’ятника родинам загиблих військовослужбовців - в розмірі </a:t>
            </a:r>
            <a:r>
              <a:rPr lang="uk" sz="2200" b="1" dirty="0" smtClean="0">
                <a:latin typeface="Times New Roman"/>
              </a:rPr>
              <a:t>40,0 </a:t>
            </a:r>
            <a:r>
              <a:rPr lang="uk" sz="2200" b="1" dirty="0">
                <a:latin typeface="Times New Roman"/>
              </a:rPr>
              <a:t>тис.грн. </a:t>
            </a:r>
            <a:r>
              <a:rPr lang="uk" sz="2200" b="1" dirty="0" smtClean="0">
                <a:latin typeface="Times New Roman"/>
              </a:rPr>
              <a:t>31 родині </a:t>
            </a:r>
            <a:r>
              <a:rPr lang="uk" sz="2200" b="1" dirty="0">
                <a:latin typeface="Times New Roman"/>
              </a:rPr>
              <a:t>на суму </a:t>
            </a:r>
            <a:r>
              <a:rPr lang="uk" sz="2200" b="1" dirty="0" smtClean="0">
                <a:latin typeface="Times New Roman"/>
              </a:rPr>
              <a:t>1240,0 </a:t>
            </a:r>
            <a:r>
              <a:rPr lang="uk" sz="2200" b="1" dirty="0">
                <a:latin typeface="Times New Roman"/>
              </a:rPr>
              <a:t>тис.грн.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615460" y="423673"/>
            <a:ext cx="9258302" cy="180957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469900" algn="just">
              <a:lnSpc>
                <a:spcPts val="3216"/>
              </a:lnSpc>
              <a:spcAft>
                <a:spcPts val="210"/>
              </a:spcAft>
            </a:pPr>
            <a:r>
              <a:rPr lang="ru-RU" sz="2200" b="1" dirty="0" err="1"/>
              <a:t>Підтримуємо</a:t>
            </a:r>
            <a:r>
              <a:rPr lang="ru-RU" sz="2200" b="1" dirty="0"/>
              <a:t> </a:t>
            </a:r>
            <a:r>
              <a:rPr lang="ru-RU" sz="2200" b="1" dirty="0" err="1"/>
              <a:t>сім’ї</a:t>
            </a:r>
            <a:r>
              <a:rPr lang="ru-RU" sz="2200" b="1" dirty="0"/>
              <a:t> </a:t>
            </a:r>
            <a:r>
              <a:rPr lang="ru-RU" sz="2200" b="1" dirty="0" err="1"/>
              <a:t>загиблих</a:t>
            </a:r>
            <a:r>
              <a:rPr lang="ru-RU" sz="2200" b="1" dirty="0"/>
              <a:t> </a:t>
            </a:r>
            <a:r>
              <a:rPr lang="ru-RU" sz="2200" b="1" dirty="0" err="1"/>
              <a:t>захисників</a:t>
            </a:r>
            <a:r>
              <a:rPr lang="ru-RU" sz="2200" b="1" dirty="0"/>
              <a:t>. </a:t>
            </a:r>
            <a:r>
              <a:rPr lang="ru-RU" sz="2200" b="1" dirty="0" err="1"/>
              <a:t>Надається</a:t>
            </a:r>
            <a:r>
              <a:rPr lang="ru-RU" sz="2200" b="1" dirty="0"/>
              <a:t> </a:t>
            </a:r>
            <a:r>
              <a:rPr lang="ru-RU" sz="2200" b="1" dirty="0" err="1"/>
              <a:t>матеріальна</a:t>
            </a:r>
            <a:r>
              <a:rPr lang="ru-RU" sz="2200" b="1" dirty="0"/>
              <a:t> </a:t>
            </a:r>
            <a:r>
              <a:rPr lang="ru-RU" sz="2200" b="1" dirty="0" err="1"/>
              <a:t>допомога</a:t>
            </a:r>
            <a:r>
              <a:rPr lang="ru-RU" sz="2200" b="1" dirty="0"/>
              <a:t> </a:t>
            </a:r>
            <a:r>
              <a:rPr lang="ru-RU" sz="2200" b="1" dirty="0" err="1"/>
              <a:t>кожній</a:t>
            </a:r>
            <a:r>
              <a:rPr lang="ru-RU" sz="2200" b="1" dirty="0"/>
              <a:t> </a:t>
            </a:r>
            <a:r>
              <a:rPr lang="ru-RU" sz="2200" b="1" dirty="0" err="1"/>
              <a:t>родині</a:t>
            </a:r>
            <a:r>
              <a:rPr lang="ru-RU" sz="2200" b="1" dirty="0"/>
              <a:t>, чий </a:t>
            </a:r>
            <a:r>
              <a:rPr lang="ru-RU" sz="2200" b="1" dirty="0" err="1"/>
              <a:t>син</a:t>
            </a:r>
            <a:r>
              <a:rPr lang="ru-RU" sz="2200" b="1" dirty="0"/>
              <a:t>, </a:t>
            </a:r>
            <a:r>
              <a:rPr lang="ru-RU" sz="2200" b="1" dirty="0" err="1"/>
              <a:t>чоловік</a:t>
            </a:r>
            <a:r>
              <a:rPr lang="ru-RU" sz="2200" b="1" dirty="0"/>
              <a:t>, </a:t>
            </a:r>
            <a:r>
              <a:rPr lang="ru-RU" sz="2200" b="1" dirty="0" err="1"/>
              <a:t>батько</a:t>
            </a:r>
            <a:r>
              <a:rPr lang="ru-RU" sz="2200" b="1" dirty="0"/>
              <a:t> </a:t>
            </a:r>
            <a:r>
              <a:rPr lang="ru-RU" sz="2200" b="1" dirty="0" err="1"/>
              <a:t>віддав</a:t>
            </a:r>
            <a:r>
              <a:rPr lang="ru-RU" sz="2200" b="1" dirty="0"/>
              <a:t> </a:t>
            </a:r>
            <a:r>
              <a:rPr lang="ru-RU" sz="2200" b="1" dirty="0" err="1"/>
              <a:t>своє</a:t>
            </a:r>
            <a:r>
              <a:rPr lang="ru-RU" sz="2200" b="1" dirty="0"/>
              <a:t> </a:t>
            </a:r>
            <a:r>
              <a:rPr lang="ru-RU" sz="2200" b="1" dirty="0" err="1"/>
              <a:t>життя</a:t>
            </a:r>
            <a:r>
              <a:rPr lang="ru-RU" sz="2200" b="1" dirty="0"/>
              <a:t> у </a:t>
            </a:r>
            <a:r>
              <a:rPr lang="ru-RU" sz="2200" b="1" dirty="0" err="1"/>
              <a:t>війні</a:t>
            </a:r>
            <a:r>
              <a:rPr lang="ru-RU" sz="2200" b="1" dirty="0"/>
              <a:t> </a:t>
            </a:r>
            <a:r>
              <a:rPr lang="ru-RU" sz="2200" b="1" dirty="0" err="1"/>
              <a:t>росії</a:t>
            </a:r>
            <a:r>
              <a:rPr lang="ru-RU" sz="2200" b="1" dirty="0"/>
              <a:t> </a:t>
            </a:r>
            <a:r>
              <a:rPr lang="ru-RU" sz="2200" b="1" dirty="0" err="1"/>
              <a:t>проти</a:t>
            </a:r>
            <a:r>
              <a:rPr lang="ru-RU" sz="2200" b="1" dirty="0"/>
              <a:t> </a:t>
            </a:r>
            <a:r>
              <a:rPr lang="ru-RU" sz="2200" b="1" dirty="0" err="1"/>
              <a:t>українського</a:t>
            </a:r>
            <a:r>
              <a:rPr lang="ru-RU" sz="2200" b="1" dirty="0"/>
              <a:t> народу. </a:t>
            </a:r>
            <a:r>
              <a:rPr lang="ru-RU" sz="2200" b="1" dirty="0" err="1"/>
              <a:t>Діти</a:t>
            </a:r>
            <a:r>
              <a:rPr lang="ru-RU" sz="2200" b="1" dirty="0"/>
              <a:t> </a:t>
            </a:r>
            <a:r>
              <a:rPr lang="ru-RU" sz="2200" b="1" dirty="0" err="1"/>
              <a:t>загиблих</a:t>
            </a:r>
            <a:r>
              <a:rPr lang="ru-RU" sz="2200" b="1" dirty="0"/>
              <a:t> </a:t>
            </a:r>
            <a:r>
              <a:rPr lang="ru-RU" sz="2200" b="1" dirty="0" err="1"/>
              <a:t>військовослужбовців</a:t>
            </a:r>
            <a:r>
              <a:rPr lang="ru-RU" sz="2200" b="1" dirty="0"/>
              <a:t> </a:t>
            </a:r>
            <a:r>
              <a:rPr lang="ru-RU" sz="2200" b="1" dirty="0" err="1"/>
              <a:t>забезпечуються</a:t>
            </a:r>
            <a:r>
              <a:rPr lang="ru-RU" sz="2200" b="1" dirty="0"/>
              <a:t> </a:t>
            </a:r>
            <a:r>
              <a:rPr lang="ru-RU" sz="2200" b="1" dirty="0" err="1"/>
              <a:t>необхідним</a:t>
            </a:r>
            <a:r>
              <a:rPr lang="ru-RU" sz="2200" b="1" dirty="0"/>
              <a:t> для </a:t>
            </a:r>
            <a:r>
              <a:rPr lang="ru-RU" sz="2200" b="1" dirty="0" err="1"/>
              <a:t>шкільного</a:t>
            </a:r>
            <a:r>
              <a:rPr lang="ru-RU" sz="2200" b="1" dirty="0"/>
              <a:t> </a:t>
            </a:r>
            <a:r>
              <a:rPr lang="ru-RU" sz="2200" b="1" dirty="0" err="1"/>
              <a:t>навчання</a:t>
            </a:r>
            <a:r>
              <a:rPr lang="ru-RU" sz="2200" b="1" dirty="0"/>
              <a:t> </a:t>
            </a:r>
            <a:r>
              <a:rPr lang="ru-RU" sz="2200" b="1" dirty="0" err="1"/>
              <a:t>комплектуванням</a:t>
            </a:r>
            <a:r>
              <a:rPr lang="ru-RU" sz="2200" b="1" dirty="0"/>
              <a:t>, а </a:t>
            </a:r>
            <a:r>
              <a:rPr lang="ru-RU" sz="2200" b="1" dirty="0" err="1"/>
              <a:t>також</a:t>
            </a:r>
            <a:r>
              <a:rPr lang="ru-RU" sz="2200" b="1" dirty="0"/>
              <a:t> </a:t>
            </a:r>
            <a:r>
              <a:rPr lang="ru-RU" sz="2200" b="1" dirty="0" err="1"/>
              <a:t>сучасною</a:t>
            </a:r>
            <a:r>
              <a:rPr lang="ru-RU" sz="2200" b="1" dirty="0"/>
              <a:t> </a:t>
            </a:r>
            <a:r>
              <a:rPr lang="ru-RU" sz="2200" b="1" dirty="0" err="1"/>
              <a:t>комп’ютерною</a:t>
            </a:r>
            <a:r>
              <a:rPr lang="ru-RU" sz="2200" b="1" dirty="0"/>
              <a:t> </a:t>
            </a:r>
            <a:r>
              <a:rPr lang="ru-RU" sz="2200" b="1" dirty="0" err="1"/>
              <a:t>технікою</a:t>
            </a:r>
            <a:r>
              <a:rPr lang="ru-RU" sz="2200" b="1" dirty="0"/>
              <a:t>. </a:t>
            </a:r>
            <a:endParaRPr lang="uk" sz="2200" b="1" dirty="0">
              <a:latin typeface="Times New Roman"/>
            </a:endParaRPr>
          </a:p>
        </p:txBody>
      </p:sp>
      <p:pic>
        <p:nvPicPr>
          <p:cNvPr id="4" name="Рисунок 3" descr="D:\зображення_viber_2024-10-02_19-57-20-402.jpg">
            <a:extLst>
              <a:ext uri="{FF2B5EF4-FFF2-40B4-BE49-F238E27FC236}">
                <a16:creationId xmlns:a16="http://schemas.microsoft.com/office/drawing/2014/main" xmlns="" id="{B0E04E8B-BF02-4254-ABFA-CC9892BC423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60" y="3093721"/>
            <a:ext cx="2461847" cy="3843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ownloads\зображення_viber_2024-02-03_07-27-54-945.jpg">
            <a:extLst>
              <a:ext uri="{FF2B5EF4-FFF2-40B4-BE49-F238E27FC236}">
                <a16:creationId xmlns:a16="http://schemas.microsoft.com/office/drawing/2014/main" xmlns="" id="{41D2C51C-1CC5-4D4D-8857-EF27F6AE29A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355" y="3093720"/>
            <a:ext cx="2883876" cy="3843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ownloads\фото планшету.jpg">
            <a:extLst>
              <a:ext uri="{FF2B5EF4-FFF2-40B4-BE49-F238E27FC236}">
                <a16:creationId xmlns:a16="http://schemas.microsoft.com/office/drawing/2014/main" xmlns="" id="{906D6E2D-FFA2-49EF-A1BD-1C52C221D0D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919" y="3093721"/>
            <a:ext cx="2584938" cy="3843411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64930" y="395654"/>
            <a:ext cx="9566031" cy="75174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spcAft>
                <a:spcPts val="5040"/>
              </a:spcAft>
            </a:pPr>
            <a:r>
              <a:rPr lang="uk" sz="2600" b="1" dirty="0" smtClean="0">
                <a:latin typeface="Times New Roman"/>
              </a:rPr>
              <a:t>САНАТОРНО КУРОРТНЕ ЛІКУВАННЯ ТА РЕАБІЛІТАЦІЯ</a:t>
            </a:r>
            <a:endParaRPr lang="uk" sz="2600" b="1" dirty="0">
              <a:latin typeface="Times New Roman"/>
            </a:endParaRPr>
          </a:p>
          <a:p>
            <a:pPr indent="0" algn="ctr">
              <a:spcAft>
                <a:spcPts val="5040"/>
              </a:spcAft>
            </a:pPr>
            <a:endParaRPr lang="uk" sz="2600" b="1" dirty="0" smtClean="0">
              <a:latin typeface="Times New Roman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949570" y="1881554"/>
            <a:ext cx="5011615" cy="495006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469900">
              <a:lnSpc>
                <a:spcPts val="3696"/>
              </a:lnSpc>
              <a:spcBef>
                <a:spcPts val="5040"/>
              </a:spcBef>
              <a:spcAft>
                <a:spcPts val="630"/>
              </a:spcAft>
            </a:pPr>
            <a:r>
              <a:rPr lang="uk" sz="2400" b="1" dirty="0" smtClean="0">
                <a:latin typeface="Times New Roman"/>
              </a:rPr>
              <a:t> Впродовж </a:t>
            </a:r>
            <a:r>
              <a:rPr lang="uk" sz="2400" b="1" dirty="0" smtClean="0">
                <a:latin typeface="Times New Roman"/>
              </a:rPr>
              <a:t>2024 </a:t>
            </a:r>
            <a:r>
              <a:rPr lang="uk" sz="2400" b="1" dirty="0">
                <a:latin typeface="Times New Roman"/>
              </a:rPr>
              <a:t>року санаторно-курортне лікування та реабілітацію отримали </a:t>
            </a:r>
            <a:r>
              <a:rPr lang="uk" sz="2400" b="1" dirty="0" smtClean="0">
                <a:latin typeface="Times New Roman"/>
              </a:rPr>
              <a:t>50 осіб </a:t>
            </a:r>
            <a:r>
              <a:rPr lang="uk" sz="2400" b="1" dirty="0">
                <a:latin typeface="Times New Roman"/>
              </a:rPr>
              <a:t>з числа ветеранів війни та членів сімей загиблих Захисників та Захисниць України в </a:t>
            </a:r>
            <a:r>
              <a:rPr lang="uk" sz="2400" b="1" dirty="0" smtClean="0">
                <a:latin typeface="Times New Roman"/>
              </a:rPr>
              <a:t>ДП </a:t>
            </a:r>
            <a:r>
              <a:rPr lang="uk" sz="2400" b="1" dirty="0">
                <a:latin typeface="Times New Roman"/>
              </a:rPr>
              <a:t>«Санаторій «Славутич» </a:t>
            </a:r>
            <a:r>
              <a:rPr lang="uk" sz="2400" b="1" dirty="0" smtClean="0">
                <a:latin typeface="Times New Roman"/>
              </a:rPr>
              <a:t>                              ім</a:t>
            </a:r>
            <a:r>
              <a:rPr lang="uk" sz="2400" b="1" dirty="0">
                <a:latin typeface="Times New Roman"/>
              </a:rPr>
              <a:t>. Б.В.Пашковського ПРАТ лікувально-оздоровчих закладів </a:t>
            </a:r>
            <a:r>
              <a:rPr lang="uk" sz="2400" b="1" dirty="0" smtClean="0">
                <a:latin typeface="Times New Roman"/>
              </a:rPr>
              <a:t>профспілок  України </a:t>
            </a:r>
            <a:r>
              <a:rPr lang="uk" sz="2400" b="1" dirty="0">
                <a:latin typeface="Times New Roman"/>
              </a:rPr>
              <a:t>«Укпрофоздоровниця</a:t>
            </a:r>
            <a:r>
              <a:rPr lang="uk" sz="2400" b="1" dirty="0" smtClean="0">
                <a:latin typeface="Times New Roman"/>
              </a:rPr>
              <a:t>».</a:t>
            </a:r>
            <a:endParaRPr lang="uk" sz="2400" b="1" dirty="0">
              <a:latin typeface="Times New Roman"/>
            </a:endParaRPr>
          </a:p>
        </p:txBody>
      </p:sp>
      <p:pic>
        <p:nvPicPr>
          <p:cNvPr id="5" name="Picture 2" descr="C:\Users\User\Downloads\процедури4.jpg">
            <a:extLst>
              <a:ext uri="{FF2B5EF4-FFF2-40B4-BE49-F238E27FC236}">
                <a16:creationId xmlns:a16="http://schemas.microsoft.com/office/drawing/2014/main" xmlns="" id="{2282EC55-D296-473C-A728-F00B6CA5BD5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879230"/>
            <a:ext cx="3191607" cy="3075195"/>
          </a:xfrm>
          <a:prstGeom prst="rect">
            <a:avLst/>
          </a:prstGeom>
          <a:noFill/>
          <a:extLst/>
        </p:spPr>
      </p:pic>
      <p:pic>
        <p:nvPicPr>
          <p:cNvPr id="6" name="Picture 2" descr="C:\Users\User\Downloads\процедури3.jpg">
            <a:extLst>
              <a:ext uri="{FF2B5EF4-FFF2-40B4-BE49-F238E27FC236}">
                <a16:creationId xmlns:a16="http://schemas.microsoft.com/office/drawing/2014/main" xmlns="" id="{7BD7A01E-73C6-48B1-B398-0F2B650415A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38" y="3954427"/>
            <a:ext cx="3191607" cy="3413528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wnloads\процедури.jpg">
            <a:extLst>
              <a:ext uri="{FF2B5EF4-FFF2-40B4-BE49-F238E27FC236}">
                <a16:creationId xmlns:a16="http://schemas.microsoft.com/office/drawing/2014/main" xmlns="" id="{C1B1F6A4-5FF9-432D-82A7-FFEC8B28C3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2" y="0"/>
            <a:ext cx="3351585" cy="3537021"/>
          </a:xfrm>
          <a:prstGeom prst="rect">
            <a:avLst/>
          </a:prstGeom>
          <a:noFill/>
          <a:extLst/>
        </p:spPr>
      </p:pic>
      <p:pic>
        <p:nvPicPr>
          <p:cNvPr id="6" name="Picture 2" descr="C:\Users\User\Downloads\процедури5.jpg">
            <a:extLst>
              <a:ext uri="{FF2B5EF4-FFF2-40B4-BE49-F238E27FC236}">
                <a16:creationId xmlns:a16="http://schemas.microsoft.com/office/drawing/2014/main" xmlns="" id="{82A27728-0879-4D56-A132-DDA38BBB8FC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114" y="3633734"/>
            <a:ext cx="3353866" cy="3885154"/>
          </a:xfrm>
          <a:prstGeom prst="rect">
            <a:avLst/>
          </a:prstGeom>
          <a:noFill/>
          <a:extLst/>
        </p:spPr>
      </p:pic>
      <p:pic>
        <p:nvPicPr>
          <p:cNvPr id="7" name="Рисунок 6" descr="C:\Users\User\Downloads\процедури1.jpg">
            <a:extLst>
              <a:ext uri="{FF2B5EF4-FFF2-40B4-BE49-F238E27FC236}">
                <a16:creationId xmlns:a16="http://schemas.microsoft.com/office/drawing/2014/main" xmlns="" id="{2DC3342C-800D-4037-80FE-9C11CB909B6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625" y="257488"/>
            <a:ext cx="3475005" cy="3866103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601" y="764767"/>
            <a:ext cx="3722133" cy="435076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3508248" y="155936"/>
            <a:ext cx="3672840" cy="35966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Aft>
                <a:spcPts val="3150"/>
              </a:spcAft>
            </a:pPr>
            <a:r>
              <a:rPr lang="uk" sz="2800" b="1" dirty="0" smtClean="0">
                <a:latin typeface="Times New Roman"/>
              </a:rPr>
              <a:t>СТОМАТОЛОГІЧНІ ПОСЛУГИ</a:t>
            </a:r>
            <a:endParaRPr lang="uk" sz="2800" b="1" dirty="0">
              <a:latin typeface="Times New Roman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160585" y="5115527"/>
            <a:ext cx="8754953" cy="125889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469900" algn="just">
              <a:lnSpc>
                <a:spcPts val="3216"/>
              </a:lnSpc>
            </a:pPr>
            <a:r>
              <a:rPr lang="uk" sz="2800" b="1" dirty="0" smtClean="0">
                <a:latin typeface="Times New Roman"/>
              </a:rPr>
              <a:t>Ветерани війни впродовж </a:t>
            </a:r>
            <a:r>
              <a:rPr lang="uk" sz="2800" b="1" dirty="0">
                <a:latin typeface="Times New Roman"/>
              </a:rPr>
              <a:t>2024 року </a:t>
            </a:r>
            <a:r>
              <a:rPr lang="uk" sz="2800" b="1" dirty="0" smtClean="0">
                <a:latin typeface="Times New Roman"/>
              </a:rPr>
              <a:t>отримували безкоштовне зубопротезування</a:t>
            </a:r>
            <a:r>
              <a:rPr lang="uk" sz="2800" b="1" dirty="0">
                <a:latin typeface="Times New Roman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907930" y="429768"/>
            <a:ext cx="6961749" cy="3444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uk" sz="2600" b="1" spc="-50" dirty="0" smtClean="0">
                <a:latin typeface="Times New Roman"/>
              </a:rPr>
              <a:t>ПСИХОЛОГІЧНА ПІДТРИМКА ВЕТЕРАНІВ</a:t>
            </a:r>
            <a:endParaRPr lang="uk" sz="2600" b="1" spc="-50" dirty="0">
              <a:latin typeface="Times New Roman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824654" y="888025"/>
            <a:ext cx="6340425" cy="31893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69900" indent="0" algn="just">
              <a:spcBef>
                <a:spcPts val="1260"/>
              </a:spcBef>
            </a:pPr>
            <a:r>
              <a:rPr lang="uk" sz="2000" dirty="0" smtClean="0">
                <a:latin typeface="Times New Roman"/>
              </a:rPr>
              <a:t>	</a:t>
            </a:r>
            <a:r>
              <a:rPr lang="uk" sz="2000" b="1" dirty="0" smtClean="0">
                <a:latin typeface="Times New Roman"/>
              </a:rPr>
              <a:t>Збереження </a:t>
            </a:r>
            <a:r>
              <a:rPr lang="uk" sz="2000" b="1" dirty="0">
                <a:latin typeface="Times New Roman"/>
              </a:rPr>
              <a:t>ментального здоров’я ветеранів війни, членів їх сімей у воєнний та післявоєнний час є надважливим завданням</a:t>
            </a:r>
            <a:r>
              <a:rPr lang="uk" sz="2000" b="1" dirty="0" smtClean="0">
                <a:latin typeface="Times New Roman"/>
              </a:rPr>
              <a:t>.</a:t>
            </a:r>
          </a:p>
          <a:p>
            <a:pPr marL="469900" algn="just">
              <a:spcBef>
                <a:spcPts val="1260"/>
              </a:spcBef>
            </a:pPr>
            <a:r>
              <a:rPr lang="uk" sz="2000" b="1" dirty="0" smtClean="0">
                <a:latin typeface="Times New Roman"/>
              </a:rPr>
              <a:t>	</a:t>
            </a:r>
            <a:r>
              <a:rPr lang="uk" sz="2000" b="1" dirty="0" smtClean="0">
                <a:latin typeface="Times New Roman"/>
              </a:rPr>
              <a:t>Протягом 2024 </a:t>
            </a:r>
            <a:r>
              <a:rPr lang="uk" sz="2000" b="1" dirty="0">
                <a:latin typeface="Times New Roman"/>
              </a:rPr>
              <a:t>року </a:t>
            </a:r>
            <a:r>
              <a:rPr lang="uk" sz="2000" b="1" dirty="0" smtClean="0">
                <a:latin typeface="Times New Roman"/>
              </a:rPr>
              <a:t>з ветеранами </a:t>
            </a:r>
            <a:r>
              <a:rPr lang="uk" sz="2000" b="1" dirty="0">
                <a:latin typeface="Times New Roman"/>
              </a:rPr>
              <a:t>російсько-української </a:t>
            </a:r>
            <a:r>
              <a:rPr lang="uk" sz="2000" b="1" dirty="0" smtClean="0">
                <a:latin typeface="Times New Roman"/>
              </a:rPr>
              <a:t>війни та родинами зниклих безвісти зниклих, </a:t>
            </a:r>
            <a:r>
              <a:rPr lang="uk" sz="2000" b="1" dirty="0">
                <a:latin typeface="Times New Roman"/>
              </a:rPr>
              <a:t>з метою їх адаптації до цивільного життя було </a:t>
            </a:r>
            <a:r>
              <a:rPr lang="uk" sz="2000" b="1" dirty="0" smtClean="0">
                <a:latin typeface="Times New Roman"/>
              </a:rPr>
              <a:t>проводились групові </a:t>
            </a:r>
            <a:r>
              <a:rPr lang="uk" sz="2000" b="1" dirty="0">
                <a:latin typeface="Times New Roman"/>
              </a:rPr>
              <a:t>та </a:t>
            </a:r>
            <a:r>
              <a:rPr lang="uk" sz="2000" b="1" dirty="0" smtClean="0">
                <a:latin typeface="Times New Roman"/>
              </a:rPr>
              <a:t> </a:t>
            </a:r>
            <a:r>
              <a:rPr lang="uk" sz="2000" b="1" dirty="0">
                <a:latin typeface="Times New Roman"/>
              </a:rPr>
              <a:t>індивідуальні зустрічі з психологом гуманітарної міжнародної організації солідарності </a:t>
            </a:r>
            <a:r>
              <a:rPr lang="en-US" sz="2000" b="1" dirty="0">
                <a:latin typeface="Times New Roman"/>
              </a:rPr>
              <a:t>Triangle Generation </a:t>
            </a:r>
            <a:r>
              <a:rPr lang="en-US" sz="2000" b="1" dirty="0" err="1">
                <a:latin typeface="Times New Roman"/>
              </a:rPr>
              <a:t>Humanitaire</a:t>
            </a:r>
            <a:r>
              <a:rPr lang="en-US" sz="2000" b="1" dirty="0">
                <a:latin typeface="Times New Roman"/>
              </a:rPr>
              <a:t> (TGH).</a:t>
            </a:r>
          </a:p>
          <a:p>
            <a:pPr marL="469900" indent="0" algn="just">
              <a:spcBef>
                <a:spcPts val="1260"/>
              </a:spcBef>
            </a:pPr>
            <a:endParaRPr lang="uk" sz="2000" dirty="0">
              <a:latin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2822623-1DE0-4FAB-A8CB-B81FDB01626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9423" y="888024"/>
            <a:ext cx="2892670" cy="30773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04C377E-BCEE-4188-A869-CE5AED63562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9422" y="4077333"/>
            <a:ext cx="2892671" cy="326424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84" y="4218216"/>
            <a:ext cx="4149970" cy="310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695" y="1524000"/>
            <a:ext cx="9064917" cy="3224784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953512" y="777240"/>
            <a:ext cx="4773168" cy="35966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Aft>
                <a:spcPts val="4620"/>
              </a:spcAft>
            </a:pPr>
            <a:r>
              <a:rPr lang="uk" sz="2800" b="1" dirty="0" smtClean="0">
                <a:latin typeface="Times New Roman"/>
              </a:rPr>
              <a:t>ВШАНУВАННЯ ПАМЯТІ ПРО ГЕРОЇВ</a:t>
            </a:r>
            <a:endParaRPr lang="uk" sz="2800" b="1" dirty="0">
              <a:latin typeface="Times New Roman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377695" y="4913278"/>
            <a:ext cx="9022080" cy="126796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3720"/>
              </a:lnSpc>
              <a:spcBef>
                <a:spcPts val="1260"/>
              </a:spcBef>
            </a:pPr>
            <a:r>
              <a:rPr lang="uk" sz="2800" dirty="0" smtClean="0">
                <a:latin typeface="Times New Roman"/>
              </a:rPr>
              <a:t>	</a:t>
            </a:r>
            <a:r>
              <a:rPr lang="uk" sz="2800" b="1" dirty="0" smtClean="0">
                <a:latin typeface="Times New Roman"/>
              </a:rPr>
              <a:t>З </a:t>
            </a:r>
            <a:r>
              <a:rPr lang="uk" sz="2800" b="1" dirty="0">
                <a:latin typeface="Times New Roman"/>
              </a:rPr>
              <a:t>метою вшанування та увічнення пам’яті про загиблих Захисників та Захисниць України встановлено меморіальні таблички в закладах освіти.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</TotalTime>
  <Words>254</Words>
  <Application>Microsoft Office PowerPoint</Application>
  <PresentationFormat>Произвольный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Alla</cp:lastModifiedBy>
  <cp:revision>27</cp:revision>
  <dcterms:modified xsi:type="dcterms:W3CDTF">2025-01-21T08:26:41Z</dcterms:modified>
</cp:coreProperties>
</file>